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7" r:id="rId9"/>
    <p:sldId id="262" r:id="rId10"/>
    <p:sldId id="263" r:id="rId11"/>
    <p:sldId id="264" r:id="rId12"/>
    <p:sldId id="265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011" autoAdjust="0"/>
  </p:normalViewPr>
  <p:slideViewPr>
    <p:cSldViewPr snapToGrid="0">
      <p:cViewPr varScale="1">
        <p:scale>
          <a:sx n="71" d="100"/>
          <a:sy n="71" d="100"/>
        </p:scale>
        <p:origin x="4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29AA2-9184-4FD8-85F6-F3AB8DE8AA23}" type="datetimeFigureOut">
              <a:rPr lang="zh-CN" altLang="en-US" smtClean="0"/>
              <a:t>2021/10/8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BBFFC-21AA-48E1-BBEA-3CD4665B2D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07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y1 = </a:t>
            </a:r>
            <a:r>
              <a:rPr lang="en-US" altLang="zh-CN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fft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(signal1,8);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y2 = </a:t>
            </a:r>
            <a:r>
              <a:rPr lang="en-US" altLang="zh-CN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fft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(signal1,16);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y3 = </a:t>
            </a:r>
            <a:r>
              <a:rPr lang="en-US" altLang="zh-CN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fft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(signal1,32);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y4 = </a:t>
            </a:r>
            <a:r>
              <a:rPr lang="en-US" altLang="zh-CN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fft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(signal1,64);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BBFFC-21AA-48E1-BBEA-3CD4665B2D1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9987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fs=16000;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t1=0:1/fs:1-1/fs;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y1 = sin(2*pi*440*t1);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t2=0:1/fs:2-1/fs;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y2 = sin(2*pi*660*t2);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y3 = [y1 y2];</a:t>
            </a:r>
          </a:p>
          <a:p>
            <a:r>
              <a:rPr lang="en-US" altLang="zh-CN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audiowrite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('440-660hz-sound.wav', y, fs);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spectrogram(y3,256,240,256,16000,'yaxis');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BBFFC-21AA-48E1-BBEA-3CD4665B2D1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0058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BBFFC-21AA-48E1-BBEA-3CD4665B2D1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1132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 specify </a:t>
            </a:r>
            <a:r>
              <a:rPr lang="en-US" altLang="zh-CN" dirty="0" err="1"/>
              <a:t>noverlap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as empty, then </a:t>
            </a:r>
            <a:r>
              <a:rPr lang="en-US" altLang="zh-CN" dirty="0"/>
              <a:t>spectrogram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uses a number that produces 50% overlap between segments. 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BBFFC-21AA-48E1-BBEA-3CD4665B2D1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4667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/>
          <p:nvPr userDrawn="1"/>
        </p:nvSpPr>
        <p:spPr>
          <a:xfrm>
            <a:off x="3180" y="6459786"/>
            <a:ext cx="12188825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8"/>
          <p:cNvSpPr/>
          <p:nvPr userDrawn="1"/>
        </p:nvSpPr>
        <p:spPr>
          <a:xfrm>
            <a:off x="4" y="6399635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spc="-5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000" cap="all" spc="200" baseline="0">
                <a:solidFill>
                  <a:schemeClr val="tx2"/>
                </a:solidFill>
                <a:latin typeface="+mj-lt"/>
              </a:defRPr>
            </a:lvl1pPr>
            <a:lvl2pPr marL="457189" indent="0" algn="ctr">
              <a:buNone/>
              <a:defRPr sz="24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A7B787-18E2-44D7-B774-6CC54B389EB4}" type="datetime1">
              <a:rPr lang="en-US" altLang="zh-TW" smtClean="0"/>
              <a:pPr>
                <a:defRPr/>
              </a:pPr>
              <a:t>10/8/2021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B77AB6-A536-43F3-9826-6CD10DB7A8AC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063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72A7EB-9AB4-4B30-988D-85F033EA7FD3}" type="datetime1">
              <a:rPr lang="en-US" altLang="zh-TW" smtClean="0"/>
              <a:pPr>
                <a:defRPr/>
              </a:pPr>
              <a:t>10/8/2021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49EC9-DD13-454A-BEC9-CFD8877B7E7E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329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0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0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414784"/>
            <a:ext cx="2628900" cy="575742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414779"/>
            <a:ext cx="7734300" cy="5757420"/>
          </a:xfrm>
        </p:spPr>
        <p:txBody>
          <a:bodyPr vert="eaVert" lIns="45720" tIns="0" rIns="45720" bIns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FC6185-EF0B-4D5D-B802-CCFF3CBE2328}" type="datetime1">
              <a:rPr lang="en-US" altLang="zh-TW" smtClean="0"/>
              <a:pPr>
                <a:defRPr/>
              </a:pPr>
              <a:t>10/8/2021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C2C3DE-445A-4A22-8308-9ED99E091616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39126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600205"/>
            <a:ext cx="5384800" cy="45307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307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C0FE1A20-854F-4752-8431-01006330E41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0511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3882" indent="-339717"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900091" indent="-333366"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Ø"/>
              <a:defRPr/>
            </a:lvl4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pPr>
                <a:defRPr/>
              </a:pPr>
              <a:t>10/8/2021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02289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 algn="ctr"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7CB390-B355-4D3F-AD23-03B188E146A9}" type="datetime1">
              <a:rPr lang="en-US" altLang="zh-TW" smtClean="0"/>
              <a:pPr>
                <a:defRPr/>
              </a:pPr>
              <a:t>10/8/2021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C3B0A-9A00-4550-ACAD-06E36F744573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57955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41"/>
            <a:ext cx="4937760" cy="402335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A549EF-D2EE-4450-9E21-48E712CA21AE}" type="datetime1">
              <a:rPr lang="en-US" altLang="zh-TW" smtClean="0"/>
              <a:pPr>
                <a:defRPr/>
              </a:pPr>
              <a:t>10/8/2021</a:t>
            </a:fld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D5E233-F18C-4DC5-93D6-052FE4DA490C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93845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DC1D88-1914-415C-999F-BED9629D92A4}" type="datetime1">
              <a:rPr lang="en-US" altLang="zh-TW" smtClean="0"/>
              <a:pPr>
                <a:defRPr/>
              </a:pPr>
              <a:t>10/8/2021</a:t>
            </a:fld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A789B-D082-4F85-A170-B06446C3BDF3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99728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4AF493-AAAA-4D62-AF42-1A8C95D49560}" type="datetime1">
              <a:rPr lang="en-US" altLang="zh-TW" smtClean="0"/>
              <a:pPr>
                <a:defRPr/>
              </a:pPr>
              <a:t>10/8/2021</a:t>
            </a:fld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527AC-74EB-4EE5-94EE-190C0152E5DA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84902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80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20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AE7A52-1148-45C5-907D-D75BF38D5D27}" type="datetime1">
              <a:rPr lang="en-US" altLang="zh-TW" smtClean="0"/>
              <a:pPr>
                <a:defRPr/>
              </a:pPr>
              <a:t>10/8/2021</a:t>
            </a:fld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21F828-2D39-48F5-B4EE-EC7CCB58113D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61757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3" y="731520"/>
            <a:ext cx="6679191" cy="52578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5" y="6459791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450C6C1-3A05-42C8-AA47-3709D3733B92}" type="datetime1">
              <a:rPr lang="en-US" altLang="zh-TW" smtClean="0"/>
              <a:pPr>
                <a:defRPr/>
              </a:pPr>
              <a:t>10/8/2021</a:t>
            </a:fld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91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altLang="zh-TW">
                <a:solidFill>
                  <a:srgbClr val="637052"/>
                </a:solidFill>
              </a:rPr>
              <a:t>Human Computer Interaction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2D47578-4A8C-4275-B392-43F1AAA4A0B6}" type="slidenum">
              <a:rPr lang="zh-TW" altLang="en-US" smtClean="0">
                <a:solidFill>
                  <a:srgbClr val="637052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461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0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FF93FE-6C95-482E-91CE-3B92E3250C70}" type="datetime1">
              <a:rPr lang="en-US" altLang="zh-TW" smtClean="0"/>
              <a:pPr>
                <a:defRPr/>
              </a:pPr>
              <a:t>10/8/2021</a:t>
            </a:fld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D462DA-4C31-479E-96E8-20A498E018B2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29778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3772" y="116789"/>
            <a:ext cx="10694125" cy="680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3772" y="856989"/>
            <a:ext cx="10694125" cy="54442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3"/>
            <a:r>
              <a:rPr lang="zh-CN" altLang="en-US" dirty="0"/>
              <a:t>第三级</a:t>
            </a:r>
          </a:p>
          <a:p>
            <a:pPr lvl="4"/>
            <a:r>
              <a:rPr lang="zh-CN" altLang="en-US" dirty="0"/>
              <a:t>第四级</a:t>
            </a:r>
          </a:p>
          <a:p>
            <a:pPr lvl="5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5" y="6459791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19D084F-7581-4643-A243-CF6CADA94DCC}" type="datetime1">
              <a:rPr lang="en-US" altLang="zh-TW" smtClean="0"/>
              <a:pPr>
                <a:defRPr/>
              </a:pPr>
              <a:t>10/8/2021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7" y="6459791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2" y="6459791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9C2C3DE-445A-4A22-8308-9ED99E091616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  <p:cxnSp>
        <p:nvCxnSpPr>
          <p:cNvPr id="10" name="Straight Connector 9"/>
          <p:cNvCxnSpPr/>
          <p:nvPr/>
        </p:nvCxnSpPr>
        <p:spPr>
          <a:xfrm>
            <a:off x="783772" y="796832"/>
            <a:ext cx="1069412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53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914377" rtl="0" eaLnBrk="1" latinLnBrk="0" hangingPunct="1">
        <a:lnSpc>
          <a:spcPct val="85000"/>
        </a:lnSpc>
        <a:spcBef>
          <a:spcPct val="0"/>
        </a:spcBef>
        <a:buNone/>
        <a:defRPr sz="4000" kern="1200" spc="-51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38" indent="-91438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1800" indent="-331780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66914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Ø"/>
        <a:defRPr sz="18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900091" indent="-333366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Ø"/>
        <a:defRPr sz="20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932665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97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6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6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5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24.emf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7.em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6.emf"/><Relationship Id="rId5" Type="http://schemas.openxmlformats.org/officeDocument/2006/relationships/image" Target="../media/image35.png"/><Relationship Id="rId4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11" Type="http://schemas.openxmlformats.org/officeDocument/2006/relationships/image" Target="../media/image16.png"/><Relationship Id="rId5" Type="http://schemas.openxmlformats.org/officeDocument/2006/relationships/image" Target="../media/image8.emf"/><Relationship Id="rId15" Type="http://schemas.openxmlformats.org/officeDocument/2006/relationships/image" Target="../media/image11.emf"/><Relationship Id="rId10" Type="http://schemas.openxmlformats.org/officeDocument/2006/relationships/image" Target="../media/image15.png"/><Relationship Id="rId4" Type="http://schemas.openxmlformats.org/officeDocument/2006/relationships/image" Target="../media/image7.emf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Discrete Fourier Transform II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Ying </a:t>
            </a:r>
            <a:r>
              <a:rPr lang="en-US" dirty="0" err="1"/>
              <a:t>shen</a:t>
            </a:r>
            <a:endParaRPr lang="en-US" dirty="0"/>
          </a:p>
          <a:p>
            <a:r>
              <a:rPr lang="en-US" dirty="0"/>
              <a:t>School of software engineering</a:t>
            </a:r>
          </a:p>
          <a:p>
            <a:r>
              <a:rPr lang="en-US" dirty="0" err="1"/>
              <a:t>Tongji</a:t>
            </a:r>
            <a:r>
              <a:rPr lang="en-US" dirty="0"/>
              <a:t> university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9165" y="-17889"/>
            <a:ext cx="699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Slides come from https://www.bilibili.com/video/av44600709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824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Windowing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pPr>
                <a:defRPr/>
              </a:pPr>
              <a:t>10/8/2021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10</a:t>
            </a:fld>
            <a:endParaRPr lang="en-US" altLang="zh-TW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6" y="845628"/>
            <a:ext cx="5842954" cy="436386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946400" y="785475"/>
            <a:ext cx="1756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Time domain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0" y="1692618"/>
                <a:ext cx="13353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𝑁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=256</m:t>
                      </m:r>
                    </m:oMath>
                  </m:oMathPara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92618"/>
                <a:ext cx="133531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1" y="3842758"/>
                <a:ext cx="13353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𝑁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=220</m:t>
                      </m:r>
                    </m:oMath>
                  </m:oMathPara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842758"/>
                <a:ext cx="133531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内容占位符 12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2"/>
          <a:stretch/>
        </p:blipFill>
        <p:spPr>
          <a:xfrm>
            <a:off x="6429826" y="845628"/>
            <a:ext cx="5341214" cy="436386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8222318" y="785475"/>
                <a:ext cx="17562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FFT 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=256</m:t>
                    </m:r>
                  </m:oMath>
                </a14:m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2318" y="785475"/>
                <a:ext cx="1756229" cy="400110"/>
              </a:xfrm>
              <a:prstGeom prst="rect">
                <a:avLst/>
              </a:prstGeom>
              <a:blipFill>
                <a:blip r:embed="rId6"/>
                <a:stretch>
                  <a:fillRect l="-3125" t="-1538" b="-24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连接符 15"/>
          <p:cNvCxnSpPr/>
          <p:nvPr/>
        </p:nvCxnSpPr>
        <p:spPr>
          <a:xfrm>
            <a:off x="7866743" y="3410857"/>
            <a:ext cx="13788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9216126" y="3226191"/>
            <a:ext cx="1756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429825" y="4328203"/>
            <a:ext cx="5048071" cy="5921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8843553" y="3953087"/>
            <a:ext cx="2230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Spectral  Leakage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423750" y="5567052"/>
            <a:ext cx="9414167" cy="82495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318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It seems less harmless if we only want to identify the frequency</a:t>
            </a:r>
          </a:p>
          <a:p>
            <a:pPr marL="4318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But if we want to reconstruct the signal with the frequency representation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7" t="52461" r="19544" b="9427"/>
          <a:stretch/>
        </p:blipFill>
        <p:spPr>
          <a:xfrm>
            <a:off x="5405925" y="3138212"/>
            <a:ext cx="3927305" cy="165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01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Windowing</a:t>
            </a:r>
            <a:endParaRPr lang="zh-CN" altLang="en-US" dirty="0"/>
          </a:p>
        </p:txBody>
      </p:sp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20" y="1426107"/>
            <a:ext cx="5235194" cy="3909950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pPr>
                <a:defRPr/>
              </a:pPr>
              <a:t>10/8/2021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11</a:t>
            </a:fld>
            <a:endParaRPr lang="en-US" altLang="zh-TW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878" y="2263147"/>
            <a:ext cx="4560352" cy="2092219"/>
          </a:xfrm>
          <a:prstGeom prst="rect">
            <a:avLst/>
          </a:prstGeom>
        </p:spPr>
      </p:pic>
      <p:cxnSp>
        <p:nvCxnSpPr>
          <p:cNvPr id="11" name="直接箭头连接符 10"/>
          <p:cNvCxnSpPr/>
          <p:nvPr/>
        </p:nvCxnSpPr>
        <p:spPr>
          <a:xfrm>
            <a:off x="5708706" y="3309257"/>
            <a:ext cx="982380" cy="0"/>
          </a:xfrm>
          <a:prstGeom prst="straightConnector1">
            <a:avLst/>
          </a:prstGeom>
          <a:ln w="38100">
            <a:solidFill>
              <a:srgbClr val="3333FF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803150" y="1129881"/>
            <a:ext cx="2160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Hanning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Window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316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Windowing</a:t>
            </a:r>
            <a:endParaRPr lang="zh-CN" altLang="en-US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63" y="1135821"/>
            <a:ext cx="5731554" cy="4280660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pPr>
                <a:defRPr/>
              </a:pPr>
              <a:t>10/8/2021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12</a:t>
            </a:fld>
            <a:endParaRPr lang="en-US" altLang="zh-TW"/>
          </a:p>
        </p:txBody>
      </p:sp>
      <p:sp>
        <p:nvSpPr>
          <p:cNvPr id="3" name="文本框 2"/>
          <p:cNvSpPr txBox="1"/>
          <p:nvPr/>
        </p:nvSpPr>
        <p:spPr>
          <a:xfrm>
            <a:off x="4062334" y="3276151"/>
            <a:ext cx="1454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Blackman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4062334" y="4564087"/>
            <a:ext cx="1454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Hanning</a:t>
            </a:r>
            <a:endParaRPr lang="zh-CN" altLang="en-US" dirty="0"/>
          </a:p>
        </p:txBody>
      </p:sp>
      <p:cxnSp>
        <p:nvCxnSpPr>
          <p:cNvPr id="10" name="直接箭头连接符 9"/>
          <p:cNvCxnSpPr/>
          <p:nvPr/>
        </p:nvCxnSpPr>
        <p:spPr>
          <a:xfrm>
            <a:off x="5516380" y="3257592"/>
            <a:ext cx="989208" cy="0"/>
          </a:xfrm>
          <a:prstGeom prst="straightConnector1">
            <a:avLst/>
          </a:prstGeom>
          <a:ln w="38100">
            <a:solidFill>
              <a:srgbClr val="3333FF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5756079" y="2718552"/>
            <a:ext cx="749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FFT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6"/>
          <a:stretch/>
        </p:blipFill>
        <p:spPr>
          <a:xfrm>
            <a:off x="6505588" y="1135821"/>
            <a:ext cx="5374707" cy="428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996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6000" dirty="0"/>
              <a:t>Analyzing Long Signals by Short-Time Fourier Transform (STFT) </a:t>
            </a:r>
            <a:endParaRPr lang="zh-CN" altLang="en-US" sz="60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pPr>
                <a:defRPr/>
              </a:pPr>
              <a:t>10/8/2021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12150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What does STFT do?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Producing a </a:t>
            </a:r>
            <a:r>
              <a:rPr lang="en-US" altLang="zh-CN" dirty="0">
                <a:solidFill>
                  <a:srgbClr val="FF0000"/>
                </a:solidFill>
              </a:rPr>
              <a:t>spectrogram</a:t>
            </a:r>
            <a:r>
              <a:rPr lang="en-US" altLang="zh-CN" dirty="0"/>
              <a:t> for a long, non-stationary audio signal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7CB390-B355-4D3F-AD23-03B188E146A9}" type="datetime1">
              <a:rPr lang="en-US" altLang="zh-TW" smtClean="0"/>
              <a:pPr>
                <a:defRPr/>
              </a:pPr>
              <a:t>10/8/2021</a:t>
            </a:fld>
            <a:endParaRPr lang="en-US" altLang="zh-TW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C3B0A-9A00-4550-ACAD-06E36F744573}" type="slidenum">
              <a:rPr lang="zh-TW" altLang="en-US" smtClean="0"/>
              <a:pPr>
                <a:defRPr/>
              </a:pPr>
              <a:t>14</a:t>
            </a:fld>
            <a:endParaRPr lang="en-US" altLang="zh-TW"/>
          </a:p>
        </p:txBody>
      </p:sp>
      <p:pic>
        <p:nvPicPr>
          <p:cNvPr id="8" name="440-660hz-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4761" y="1820056"/>
            <a:ext cx="609600" cy="6096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5" y="1820056"/>
            <a:ext cx="5694454" cy="425295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852572" y="4193628"/>
            <a:ext cx="96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440HZ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3686187" y="4051739"/>
            <a:ext cx="96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660HZ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738" y="2664372"/>
            <a:ext cx="5102717" cy="3175839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7360817" y="2204109"/>
            <a:ext cx="4267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FFT spectrum on the entire signal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59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内容占位符 7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72" name="图片 7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39" y="1454482"/>
            <a:ext cx="5055673" cy="377587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STFT steps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pPr>
                <a:defRPr/>
              </a:pPr>
              <a:t>10/8/2021</a:t>
            </a:fld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15</a:t>
            </a:fld>
            <a:endParaRPr lang="en-US" altLang="zh-TW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255" y="996748"/>
            <a:ext cx="4560352" cy="145968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38200" y="1663701"/>
            <a:ext cx="476250" cy="9906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左大括号 9"/>
          <p:cNvSpPr/>
          <p:nvPr/>
        </p:nvSpPr>
        <p:spPr>
          <a:xfrm rot="5400000">
            <a:off x="1013038" y="1335001"/>
            <a:ext cx="126572" cy="456947"/>
          </a:xfrm>
          <a:prstGeom prst="leftBrace">
            <a:avLst>
              <a:gd name="adj1" fmla="val 49722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71499" y="1054522"/>
            <a:ext cx="4016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 length (typically 10-25ms)</a:t>
            </a:r>
            <a:endParaRPr lang="zh-CN" alt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曲线连接符 13"/>
          <p:cNvCxnSpPr>
            <a:stCxn id="8" idx="2"/>
          </p:cNvCxnSpPr>
          <p:nvPr/>
        </p:nvCxnSpPr>
        <p:spPr>
          <a:xfrm rot="5400000">
            <a:off x="6318748" y="1089595"/>
            <a:ext cx="828843" cy="3562524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曲线连接符 20"/>
          <p:cNvCxnSpPr>
            <a:endCxn id="8" idx="0"/>
          </p:cNvCxnSpPr>
          <p:nvPr/>
        </p:nvCxnSpPr>
        <p:spPr>
          <a:xfrm rot="16200000" flipH="1">
            <a:off x="4691821" y="-2825861"/>
            <a:ext cx="117414" cy="7527805"/>
          </a:xfrm>
          <a:prstGeom prst="curvedConnector3">
            <a:avLst>
              <a:gd name="adj1" fmla="val -335384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8508991" y="3194435"/>
            <a:ext cx="31110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Multiplied by the window function values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1" name="曲线连接符 60"/>
          <p:cNvCxnSpPr/>
          <p:nvPr/>
        </p:nvCxnSpPr>
        <p:spPr>
          <a:xfrm>
            <a:off x="4939207" y="3372033"/>
            <a:ext cx="12700" cy="1070872"/>
          </a:xfrm>
          <a:prstGeom prst="curvedConnector3">
            <a:avLst>
              <a:gd name="adj1" fmla="val 396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文本框 70"/>
          <p:cNvSpPr txBox="1"/>
          <p:nvPr/>
        </p:nvSpPr>
        <p:spPr>
          <a:xfrm>
            <a:off x="5538840" y="3749241"/>
            <a:ext cx="31110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Calculate FFT spectrum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5507693" y="4362486"/>
            <a:ext cx="4664555" cy="82495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88900"/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Get the spectrum array for the 1</a:t>
            </a:r>
            <a:r>
              <a:rPr lang="en-US" altLang="zh-CN" sz="2000" baseline="30000" dirty="0">
                <a:solidFill>
                  <a:schemeClr val="tx1">
                    <a:lumMod val="95000"/>
                    <a:lumOff val="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st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frame:</a:t>
            </a:r>
          </a:p>
          <a:p>
            <a:pPr marL="88900"/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[0 0 … 29.9 33.2 36.6 40.0 …] 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983323" y="1663701"/>
            <a:ext cx="476250" cy="9906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文本框 101"/>
          <p:cNvSpPr txBox="1"/>
          <p:nvPr/>
        </p:nvSpPr>
        <p:spPr>
          <a:xfrm>
            <a:off x="1500880" y="2454246"/>
            <a:ext cx="4016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hop size</a:t>
            </a:r>
            <a:endParaRPr lang="zh-CN" alt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矩形 102"/>
          <p:cNvSpPr/>
          <p:nvPr/>
        </p:nvSpPr>
        <p:spPr>
          <a:xfrm>
            <a:off x="5507692" y="5333001"/>
            <a:ext cx="4664555" cy="59483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88900"/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Get the spectrum array for the 2</a:t>
            </a:r>
            <a:r>
              <a:rPr lang="en-US" altLang="zh-CN" sz="2000" baseline="30000" dirty="0">
                <a:solidFill>
                  <a:schemeClr val="tx1">
                    <a:lumMod val="95000"/>
                    <a:lumOff val="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nd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frame:</a:t>
            </a:r>
          </a:p>
        </p:txBody>
      </p:sp>
      <p:sp>
        <p:nvSpPr>
          <p:cNvPr id="104" name="文本框 103"/>
          <p:cNvSpPr txBox="1"/>
          <p:nvPr/>
        </p:nvSpPr>
        <p:spPr>
          <a:xfrm>
            <a:off x="7474149" y="6007685"/>
            <a:ext cx="487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21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4" grpId="0" animBg="1"/>
      <p:bldP spid="101" grpId="0" animBg="1"/>
      <p:bldP spid="102" grpId="0"/>
      <p:bldP spid="103" grpId="0" animBg="1"/>
      <p:bldP spid="10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STFT steps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pPr>
                <a:defRPr/>
              </a:pPr>
              <a:t>10/8/2021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16</a:t>
            </a:fld>
            <a:endParaRPr lang="en-US" altLang="zh-TW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91" y="1008409"/>
            <a:ext cx="9505950" cy="53721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561762" y="5103436"/>
            <a:ext cx="7033954" cy="143563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88900"/>
            <a:r>
              <a:rPr lang="en-US" altLang="zh-CN" sz="2000" dirty="0">
                <a:solidFill>
                  <a:srgbClr val="FF000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Questions</a:t>
            </a:r>
          </a:p>
          <a:p>
            <a:pPr marL="4318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What is the unit of the horizontal/vertical axis?</a:t>
            </a:r>
          </a:p>
          <a:p>
            <a:pPr marL="4318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What will happen if we increase/decrease the frame length?</a:t>
            </a:r>
          </a:p>
          <a:p>
            <a:pPr marL="4318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What will happen if we change </a:t>
            </a:r>
            <a:r>
              <a:rPr lang="en-US" altLang="zh-CN" sz="2000">
                <a:solidFill>
                  <a:schemeClr val="tx1">
                    <a:lumMod val="95000"/>
                    <a:lumOff val="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the hop size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?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11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Changing window size </a:t>
            </a:r>
            <a:endParaRPr lang="zh-CN" alt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2" y="961650"/>
            <a:ext cx="4560352" cy="3405938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pPr>
                <a:defRPr/>
              </a:pPr>
              <a:t>10/8/2021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17</a:t>
            </a:fld>
            <a:endParaRPr lang="en-US" altLang="zh-TW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978" y="961631"/>
            <a:ext cx="4560352" cy="340593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468" y="961631"/>
            <a:ext cx="4560352" cy="3405938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522512" y="4532402"/>
            <a:ext cx="1554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W= 3s/256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347050" y="4532402"/>
            <a:ext cx="1441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W= 3s/512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892859" y="4532402"/>
            <a:ext cx="1867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W= 3s/1024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506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Changing hop size </a:t>
            </a:r>
            <a:endParaRPr lang="zh-CN" alt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7416"/>
            <a:ext cx="4560352" cy="3405938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pPr>
                <a:defRPr/>
              </a:pPr>
              <a:t>10/8/2021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18</a:t>
            </a:fld>
            <a:endParaRPr lang="en-US" altLang="zh-TW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485" y="977397"/>
            <a:ext cx="4560352" cy="340593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687" y="977397"/>
            <a:ext cx="4560352" cy="3405938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414618" y="4532402"/>
            <a:ext cx="1719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noverlap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= 10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084765" y="4532402"/>
            <a:ext cx="1857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noverlap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=512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892859" y="4532402"/>
            <a:ext cx="1867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noverlap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=960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215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/>
              <a:t>Zero Padding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idx="4294967295"/>
          </p:nvPr>
        </p:nvSpPr>
        <p:spPr>
          <a:xfrm>
            <a:off x="1097280" y="4453128"/>
            <a:ext cx="10058400" cy="11430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pPr>
                <a:defRPr/>
              </a:pPr>
              <a:t>10/8/2021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31438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Zero padding</a:t>
            </a:r>
            <a:endParaRPr lang="zh-CN" alt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2"/>
          <a:stretch/>
        </p:blipFill>
        <p:spPr>
          <a:xfrm>
            <a:off x="4783747" y="812139"/>
            <a:ext cx="7283333" cy="1327184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pPr>
                <a:defRPr/>
              </a:pPr>
              <a:t>10/8/2021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3</a:t>
            </a:fld>
            <a:endParaRPr lang="en-US" altLang="zh-TW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7"/>
          <a:stretch/>
        </p:blipFill>
        <p:spPr>
          <a:xfrm>
            <a:off x="4783747" y="2154626"/>
            <a:ext cx="7223373" cy="132547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0"/>
          <a:stretch/>
        </p:blipFill>
        <p:spPr>
          <a:xfrm>
            <a:off x="4783747" y="3480102"/>
            <a:ext cx="7298324" cy="133551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0"/>
          <a:stretch/>
        </p:blipFill>
        <p:spPr>
          <a:xfrm>
            <a:off x="4783745" y="4828009"/>
            <a:ext cx="7298325" cy="1335517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578784" y="1200643"/>
            <a:ext cx="1002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=8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578784" y="2543130"/>
            <a:ext cx="1002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=16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578784" y="3847705"/>
            <a:ext cx="1002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=32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578784" y="5188484"/>
            <a:ext cx="1002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=64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200885" y="5242744"/>
                <a:ext cx="4187661" cy="1399609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By padding zeros, we increase N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zh-CN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Since 1 bin 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rPr>
                          <m:t>𝑠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m:t>/</m:t>
                    </m:r>
                    <m:r>
                      <a:rPr lang="en-US" altLang="zh-CN" sz="2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zh-CN" alt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HZ, we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increase the frequency resolution</a:t>
                </a:r>
                <a:endParaRPr lang="zh-CN" altLang="en-US" sz="2000" dirty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85" y="5242744"/>
                <a:ext cx="4187661" cy="1399609"/>
              </a:xfrm>
              <a:prstGeom prst="rect">
                <a:avLst/>
              </a:prstGeom>
              <a:blipFill>
                <a:blip r:embed="rId7"/>
                <a:stretch>
                  <a:fillRect l="-14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166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Zero padding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783772" y="1020712"/>
                <a:ext cx="445525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∗440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∗441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772" y="1020712"/>
                <a:ext cx="4455259" cy="307777"/>
              </a:xfrm>
              <a:prstGeom prst="rect">
                <a:avLst/>
              </a:prstGeom>
              <a:blipFill>
                <a:blip r:embed="rId2"/>
                <a:stretch>
                  <a:fillRect l="-1507"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内容占位符 1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2" y="2877861"/>
            <a:ext cx="4560352" cy="1759734"/>
          </a:xfr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343" y="2877861"/>
            <a:ext cx="4560352" cy="175973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2" y="5030586"/>
            <a:ext cx="4560352" cy="176784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343" y="5030586"/>
            <a:ext cx="4560352" cy="176784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343" y="5030586"/>
            <a:ext cx="4560352" cy="17678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/>
              <p:cNvSpPr txBox="1"/>
              <p:nvPr/>
            </p:nvSpPr>
            <p:spPr>
              <a:xfrm>
                <a:off x="783772" y="1446071"/>
                <a:ext cx="356758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2000" b="0" dirty="0"/>
                  <a:t>Given a sample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=4410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𝐻𝑍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772" y="1446071"/>
                <a:ext cx="3567580" cy="307777"/>
              </a:xfrm>
              <a:prstGeom prst="rect">
                <a:avLst/>
              </a:prstGeom>
              <a:blipFill>
                <a:blip r:embed="rId8"/>
                <a:stretch>
                  <a:fillRect l="-4444" t="-25490" r="-1368" b="-490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/>
              <p:cNvSpPr txBox="1"/>
              <p:nvPr/>
            </p:nvSpPr>
            <p:spPr>
              <a:xfrm>
                <a:off x="716924" y="1920648"/>
                <a:ext cx="8072595" cy="5271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∗440∗</m:t>
                              </m:r>
                              <m:f>
                                <m:f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4410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∗441</m:t>
                              </m:r>
                              <m:f>
                                <m:f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4410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=0,…,4409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924" y="1920648"/>
                <a:ext cx="8072595" cy="5271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/>
              <p:cNvSpPr txBox="1"/>
              <p:nvPr/>
            </p:nvSpPr>
            <p:spPr>
              <a:xfrm>
                <a:off x="2483576" y="2682892"/>
                <a:ext cx="115704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=4410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576" y="2682892"/>
                <a:ext cx="1157048" cy="307777"/>
              </a:xfrm>
              <a:prstGeom prst="rect">
                <a:avLst/>
              </a:prstGeom>
              <a:blipFill>
                <a:blip r:embed="rId10"/>
                <a:stretch>
                  <a:fillRect l="-4737" r="-4211"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10898283" y="3173994"/>
                <a:ext cx="1159228" cy="731419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8283" y="3173994"/>
                <a:ext cx="1159228" cy="73141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/>
              <p:cNvSpPr txBox="1"/>
              <p:nvPr/>
            </p:nvSpPr>
            <p:spPr>
              <a:xfrm>
                <a:off x="8210995" y="2682893"/>
                <a:ext cx="115704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=8192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0995" y="2682893"/>
                <a:ext cx="1157048" cy="307777"/>
              </a:xfrm>
              <a:prstGeom prst="rect">
                <a:avLst/>
              </a:prstGeom>
              <a:blipFill>
                <a:blip r:embed="rId12"/>
                <a:stretch>
                  <a:fillRect l="-5263" r="-3684"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/>
              <p:cNvSpPr txBox="1"/>
              <p:nvPr/>
            </p:nvSpPr>
            <p:spPr>
              <a:xfrm>
                <a:off x="2485424" y="4832562"/>
                <a:ext cx="129971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=16384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文本框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5424" y="4832562"/>
                <a:ext cx="1299715" cy="307777"/>
              </a:xfrm>
              <a:prstGeom prst="rect">
                <a:avLst/>
              </a:prstGeom>
              <a:blipFill>
                <a:blip r:embed="rId13"/>
                <a:stretch>
                  <a:fillRect l="-4225" r="-3756" b="-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/>
              <p:cNvSpPr txBox="1"/>
              <p:nvPr/>
            </p:nvSpPr>
            <p:spPr>
              <a:xfrm>
                <a:off x="8210995" y="4759899"/>
                <a:ext cx="129971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=32768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0995" y="4759899"/>
                <a:ext cx="1299715" cy="307777"/>
              </a:xfrm>
              <a:prstGeom prst="rect">
                <a:avLst/>
              </a:prstGeom>
              <a:blipFill>
                <a:blip r:embed="rId14"/>
                <a:stretch>
                  <a:fillRect l="-4225" r="-3756" b="-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本框 25"/>
          <p:cNvSpPr txBox="1"/>
          <p:nvPr/>
        </p:nvSpPr>
        <p:spPr>
          <a:xfrm>
            <a:off x="5036735" y="4329818"/>
            <a:ext cx="824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1" dirty="0">
                <a:cs typeface="Times New Roman" panose="02020603050405020304" pitchFamily="18" charset="0"/>
              </a:rPr>
              <a:t>HZ</a:t>
            </a:r>
            <a:endParaRPr lang="zh-CN" altLang="en-US" sz="1600" i="1" dirty="0"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682831" y="4561180"/>
            <a:ext cx="824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1" dirty="0">
                <a:cs typeface="Times New Roman" panose="02020603050405020304" pitchFamily="18" charset="0"/>
              </a:rPr>
              <a:t>HZ</a:t>
            </a:r>
            <a:endParaRPr lang="zh-CN" altLang="en-US" sz="1600" i="1" dirty="0">
              <a:cs typeface="Times New Roman" panose="02020603050405020304" pitchFamily="18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036735" y="6490653"/>
            <a:ext cx="824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1" dirty="0">
                <a:cs typeface="Times New Roman" panose="02020603050405020304" pitchFamily="18" charset="0"/>
              </a:rPr>
              <a:t>HZ</a:t>
            </a:r>
            <a:endParaRPr lang="zh-CN" altLang="en-US" sz="1600" i="1" dirty="0">
              <a:cs typeface="Times New Roman" panose="02020603050405020304" pitchFamily="18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0713017" y="4329817"/>
            <a:ext cx="824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1" dirty="0">
                <a:cs typeface="Times New Roman" panose="02020603050405020304" pitchFamily="18" charset="0"/>
              </a:rPr>
              <a:t>HZ</a:t>
            </a:r>
            <a:endParaRPr lang="zh-CN" altLang="en-US" sz="1600" i="1" dirty="0">
              <a:cs typeface="Times New Roman" panose="02020603050405020304" pitchFamily="18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0713017" y="6490653"/>
            <a:ext cx="824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1" dirty="0">
                <a:cs typeface="Times New Roman" panose="02020603050405020304" pitchFamily="18" charset="0"/>
              </a:rPr>
              <a:t>HZ</a:t>
            </a:r>
            <a:endParaRPr lang="zh-CN" altLang="en-US" sz="1600" i="1" dirty="0">
              <a:cs typeface="Times New Roman" panose="02020603050405020304" pitchFamily="18" charset="0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952" y="429234"/>
            <a:ext cx="2801106" cy="209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51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Zero padding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pPr>
                <a:defRPr/>
              </a:pPr>
              <a:t>10/8/2021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5</a:t>
            </a:fld>
            <a:endParaRPr lang="en-US" altLang="zh-TW"/>
          </a:p>
        </p:txBody>
      </p:sp>
      <p:pic>
        <p:nvPicPr>
          <p:cNvPr id="18" name="内容占位符 1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02" y="1898281"/>
            <a:ext cx="6037904" cy="2029257"/>
          </a:xfr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854" y="1902335"/>
            <a:ext cx="6037904" cy="201852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02" y="4251620"/>
            <a:ext cx="6037904" cy="202925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855" y="4251620"/>
            <a:ext cx="6037904" cy="20292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/>
              <p:cNvSpPr txBox="1"/>
              <p:nvPr/>
            </p:nvSpPr>
            <p:spPr>
              <a:xfrm>
                <a:off x="5105929" y="1081558"/>
                <a:ext cx="17538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=16384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929" y="1081558"/>
                <a:ext cx="1753849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5013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What is FFT (Fast-Fourier-Transform)?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FFT is not one algorithm, many scientists have invented different FFTs</a:t>
            </a:r>
          </a:p>
          <a:p>
            <a:r>
              <a:rPr lang="en-US" altLang="zh-CN" dirty="0"/>
              <a:t>However, today it mostly refers to the algorithm published by </a:t>
            </a:r>
            <a:r>
              <a:rPr lang="en-US" altLang="zh-CN" i="1" dirty="0"/>
              <a:t>James Cooley </a:t>
            </a:r>
            <a:r>
              <a:rPr lang="en-US" altLang="zh-CN" dirty="0"/>
              <a:t>and </a:t>
            </a:r>
            <a:r>
              <a:rPr lang="en-US" altLang="zh-CN" i="1" dirty="0"/>
              <a:t>John Tukey</a:t>
            </a:r>
            <a:r>
              <a:rPr lang="en-US" altLang="zh-CN" dirty="0"/>
              <a:t> in 1965 for the purpose of detecting the Soviet Union nuclear test from offshore sensors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pPr>
                <a:defRPr/>
              </a:pPr>
              <a:t>10/8/2021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6</a:t>
            </a:fld>
            <a:endParaRPr lang="en-US" altLang="zh-TW"/>
          </a:p>
        </p:txBody>
      </p:sp>
      <p:pic>
        <p:nvPicPr>
          <p:cNvPr id="1026" name="Picture 2" descr="F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829" y="2985738"/>
            <a:ext cx="4204899" cy="294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961" y="3113972"/>
            <a:ext cx="3831153" cy="287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214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What is FFT (Fast-Fourier-Transform)?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If we choose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can be decomposed until length 2 DFTs!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pPr>
                <a:defRPr/>
              </a:pPr>
              <a:t>10/8/2021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8" name="文本框 7"/>
          <p:cNvSpPr txBox="1"/>
          <p:nvPr/>
        </p:nvSpPr>
        <p:spPr>
          <a:xfrm>
            <a:off x="864519" y="1468412"/>
            <a:ext cx="224552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DFT with length </a:t>
            </a:r>
            <a:r>
              <a:rPr lang="en-US" altLang="zh-CN" sz="20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zh-CN" alt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1602303" y="1081353"/>
                <a:ext cx="7699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303" y="1081353"/>
                <a:ext cx="769954" cy="307777"/>
              </a:xfrm>
              <a:prstGeom prst="rect">
                <a:avLst/>
              </a:prstGeom>
              <a:blipFill>
                <a:blip r:embed="rId3"/>
                <a:stretch>
                  <a:fillRect l="-7937" t="-1961" r="-12698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7170801" y="1028230"/>
                <a:ext cx="2332964" cy="4001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DFT with length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lang="zh-CN" altLang="en-US" sz="2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0801" y="1028230"/>
                <a:ext cx="2332964" cy="400110"/>
              </a:xfrm>
              <a:prstGeom prst="rect">
                <a:avLst/>
              </a:prstGeom>
              <a:blipFill>
                <a:blip r:embed="rId4"/>
                <a:stretch>
                  <a:fillRect l="-2338" t="-5970" b="-2686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7170801" y="1954131"/>
                <a:ext cx="2332964" cy="4001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DFT with length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lang="zh-CN" altLang="en-US" sz="2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0801" y="1954131"/>
                <a:ext cx="2332964" cy="400110"/>
              </a:xfrm>
              <a:prstGeom prst="rect">
                <a:avLst/>
              </a:prstGeom>
              <a:blipFill>
                <a:blip r:embed="rId5"/>
                <a:stretch>
                  <a:fillRect l="-2338" t="-5970" b="-2686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连接符 15"/>
          <p:cNvCxnSpPr>
            <a:stCxn id="8" idx="3"/>
          </p:cNvCxnSpPr>
          <p:nvPr/>
        </p:nvCxnSpPr>
        <p:spPr>
          <a:xfrm flipV="1">
            <a:off x="3110041" y="1665517"/>
            <a:ext cx="1963609" cy="29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/>
          <p:cNvCxnSpPr>
            <a:endCxn id="10" idx="1"/>
          </p:cNvCxnSpPr>
          <p:nvPr/>
        </p:nvCxnSpPr>
        <p:spPr>
          <a:xfrm flipV="1">
            <a:off x="5073650" y="1228285"/>
            <a:ext cx="2097151" cy="4372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直接连接符 18"/>
          <p:cNvCxnSpPr>
            <a:endCxn id="11" idx="1"/>
          </p:cNvCxnSpPr>
          <p:nvPr/>
        </p:nvCxnSpPr>
        <p:spPr>
          <a:xfrm>
            <a:off x="5073650" y="1665517"/>
            <a:ext cx="2097151" cy="48866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/>
              <p:cNvSpPr txBox="1"/>
              <p:nvPr/>
            </p:nvSpPr>
            <p:spPr>
              <a:xfrm>
                <a:off x="3387777" y="1147584"/>
                <a:ext cx="16858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文本框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7777" y="1147584"/>
                <a:ext cx="1685873" cy="400110"/>
              </a:xfrm>
              <a:prstGeom prst="rect">
                <a:avLst/>
              </a:prstGeom>
              <a:blipFill>
                <a:blip r:embed="rId6"/>
                <a:stretch>
                  <a:fillRect l="-3986" t="-6061" b="-27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/>
              <p:cNvSpPr txBox="1"/>
              <p:nvPr/>
            </p:nvSpPr>
            <p:spPr>
              <a:xfrm>
                <a:off x="9720877" y="1120563"/>
                <a:ext cx="720197" cy="3113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文本框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0877" y="1120563"/>
                <a:ext cx="720197" cy="311367"/>
              </a:xfrm>
              <a:prstGeom prst="rect">
                <a:avLst/>
              </a:prstGeom>
              <a:blipFill>
                <a:blip r:embed="rId7"/>
                <a:stretch>
                  <a:fillRect l="-8475" t="-3922" r="-13559" b="-352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/>
              <p:cNvSpPr txBox="1"/>
              <p:nvPr/>
            </p:nvSpPr>
            <p:spPr>
              <a:xfrm>
                <a:off x="9720876" y="1998502"/>
                <a:ext cx="720197" cy="3113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文本框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0876" y="1998502"/>
                <a:ext cx="720197" cy="311367"/>
              </a:xfrm>
              <a:prstGeom prst="rect">
                <a:avLst/>
              </a:prstGeom>
              <a:blipFill>
                <a:blip r:embed="rId8"/>
                <a:stretch>
                  <a:fillRect l="-8475" t="-3922" r="-13559" b="-352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本框 29"/>
          <p:cNvSpPr txBox="1"/>
          <p:nvPr/>
        </p:nvSpPr>
        <p:spPr>
          <a:xfrm>
            <a:off x="9923036" y="1508326"/>
            <a:ext cx="540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zh-CN" alt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Accelerate clusters with flattened butterflies | Data Science ..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72" y="3579108"/>
            <a:ext cx="38100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/>
              <p:cNvSpPr/>
              <p:nvPr/>
            </p:nvSpPr>
            <p:spPr>
              <a:xfrm>
                <a:off x="6130834" y="3915256"/>
                <a:ext cx="4310240" cy="824955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88900"/>
                <a:r>
                  <a:rPr lang="en-US" altLang="zh-CN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When</a:t>
                </a:r>
                <a:r>
                  <a:rPr lang="en-US" altLang="zh-CN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m:t>𝑁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altLang="zh-CN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, the time complexity of the algorithm is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m:t>𝑂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m:t>𝑛</m:t>
                    </m:r>
                    <m:func>
                      <m:func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rPr>
                          <m:t>𝑛</m:t>
                        </m:r>
                      </m:e>
                    </m:func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  <a:ea typeface="微软雅黑" panose="020B0503020204020204" pitchFamily="34" charset="-122"/>
                    <a:cs typeface="Arial" panose="020B0604020202020204" pitchFamily="34" charset="0"/>
                  </a:rPr>
                  <a:t> </a:t>
                </a:r>
                <a:endParaRPr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834" y="3915256"/>
                <a:ext cx="4310240" cy="824955"/>
              </a:xfrm>
              <a:prstGeom prst="rect">
                <a:avLst/>
              </a:prstGeom>
              <a:blipFill>
                <a:blip r:embed="rId10"/>
                <a:stretch>
                  <a:fillRect b="-35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9916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Windowing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pPr>
                <a:defRPr/>
              </a:pPr>
              <a:t>10/8/2021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90091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Windowing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Up to now, we assume that the signal oscillates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dirty="0"/>
              <a:t> periods, where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dirty="0"/>
              <a:t> is an integer</a:t>
            </a:r>
          </a:p>
          <a:p>
            <a:r>
              <a:rPr lang="en-US" altLang="zh-CN" dirty="0"/>
              <a:t>Problem with non-integer periods: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pPr>
                <a:defRPr/>
              </a:pPr>
              <a:t>10/8/2021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9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6547623" y="2590882"/>
                <a:ext cx="4734566" cy="5835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f>
                                <m:f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256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=0,1,…255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7623" y="2590882"/>
                <a:ext cx="4734566" cy="5835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6547623" y="4690453"/>
                <a:ext cx="4597862" cy="5835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f>
                                <m:f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256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=0,1,…219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7623" y="4690453"/>
                <a:ext cx="4597862" cy="5835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32" y="1876138"/>
            <a:ext cx="5842954" cy="43638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6377339" y="5827520"/>
                <a:ext cx="5158874" cy="824955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88900"/>
                <a:r>
                  <a:rPr lang="en-US" altLang="zh-CN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If we sample 256 points and do FFT, the peak should appear at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m:t>𝑋</m:t>
                    </m:r>
                    <m:r>
                      <a:rPr lang="en-US" altLang="zh-CN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m:t>[4]</m:t>
                    </m:r>
                  </m:oMath>
                </a14:m>
                <a:r>
                  <a:rPr lang="en-US" altLang="zh-CN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 for both signals </a:t>
                </a:r>
                <a:endParaRPr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339" y="5827520"/>
                <a:ext cx="5158874" cy="824955"/>
              </a:xfrm>
              <a:prstGeom prst="rect">
                <a:avLst/>
              </a:prstGeom>
              <a:blipFill>
                <a:blip r:embed="rId5"/>
                <a:stretch>
                  <a:fillRect r="-2002" b="-36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9153980"/>
      </p:ext>
    </p:extLst>
  </p:cSld>
  <p:clrMapOvr>
    <a:masterClrMapping/>
  </p:clrMapOvr>
</p:sld>
</file>

<file path=ppt/theme/theme1.xml><?xml version="1.0" encoding="utf-8"?>
<a:theme xmlns:a="http://schemas.openxmlformats.org/drawingml/2006/main" name="主题1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1" id="{F8E2CEDC-0980-4B0E-8298-101051342058}" vid="{9EBC82F2-6DA7-4229-ABAA-8A09377D7A85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17425</TotalTime>
  <Words>692</Words>
  <Application>Microsoft Office PowerPoint</Application>
  <PresentationFormat>宽屏</PresentationFormat>
  <Paragraphs>162</Paragraphs>
  <Slides>18</Slides>
  <Notes>4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PMingLiU</vt:lpstr>
      <vt:lpstr>等线</vt:lpstr>
      <vt:lpstr>宋体</vt:lpstr>
      <vt:lpstr>微软雅黑</vt:lpstr>
      <vt:lpstr>Arial</vt:lpstr>
      <vt:lpstr>Calibri</vt:lpstr>
      <vt:lpstr>Calibri Light</vt:lpstr>
      <vt:lpstr>Cambria Math</vt:lpstr>
      <vt:lpstr>Times New Roman</vt:lpstr>
      <vt:lpstr>Wingdings</vt:lpstr>
      <vt:lpstr>主题1</vt:lpstr>
      <vt:lpstr>Discrete Fourier Transform II</vt:lpstr>
      <vt:lpstr>Zero Padding</vt:lpstr>
      <vt:lpstr>Zero padding</vt:lpstr>
      <vt:lpstr>Zero padding</vt:lpstr>
      <vt:lpstr>Zero padding</vt:lpstr>
      <vt:lpstr>What is FFT (Fast-Fourier-Transform)?</vt:lpstr>
      <vt:lpstr>What is FFT (Fast-Fourier-Transform)?</vt:lpstr>
      <vt:lpstr>Windowing</vt:lpstr>
      <vt:lpstr>Windowing</vt:lpstr>
      <vt:lpstr>Windowing</vt:lpstr>
      <vt:lpstr>Windowing</vt:lpstr>
      <vt:lpstr>Windowing</vt:lpstr>
      <vt:lpstr>Analyzing Long Signals by Short-Time Fourier Transform (STFT) </vt:lpstr>
      <vt:lpstr>What does STFT do?</vt:lpstr>
      <vt:lpstr>STFT steps</vt:lpstr>
      <vt:lpstr>STFT steps</vt:lpstr>
      <vt:lpstr>Changing window size </vt:lpstr>
      <vt:lpstr>Changing hop size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Voice Signals</dc:title>
  <dc:creator>Ying</dc:creator>
  <cp:lastModifiedBy>Ying SHEN</cp:lastModifiedBy>
  <cp:revision>668</cp:revision>
  <dcterms:created xsi:type="dcterms:W3CDTF">2020-07-30T07:48:25Z</dcterms:created>
  <dcterms:modified xsi:type="dcterms:W3CDTF">2021-10-08T09:18:47Z</dcterms:modified>
</cp:coreProperties>
</file>